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2" r:id="rId2"/>
  </p:sldMasterIdLst>
  <p:notesMasterIdLst>
    <p:notesMasterId r:id="rId11"/>
  </p:notesMasterIdLst>
  <p:sldIdLst>
    <p:sldId id="256" r:id="rId3"/>
    <p:sldId id="257" r:id="rId4"/>
    <p:sldId id="265" r:id="rId5"/>
    <p:sldId id="258" r:id="rId6"/>
    <p:sldId id="259" r:id="rId7"/>
    <p:sldId id="260" r:id="rId8"/>
    <p:sldId id="264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75568B-A5E5-45D6-AFA3-14D40E6B2494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5A4264-37B4-4E39-AAF8-F1A226F55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85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1676400"/>
            <a:ext cx="60960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200400"/>
            <a:ext cx="6096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9ACADDB-1B37-4B7F-9063-59C347183DFE}" type="datetime1">
              <a:rPr lang="en-US" smtClean="0"/>
              <a:t>4/18/2018</a:t>
            </a:fld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96000" y="6245225"/>
            <a:ext cx="1631950" cy="476250"/>
          </a:xfrm>
        </p:spPr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746A06-1E83-4BE8-A1DB-802A20D0982A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6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4100" y="457200"/>
            <a:ext cx="1562100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457200"/>
            <a:ext cx="4533900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3F470E-3A93-4794-B91A-0FA1DAF1E741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96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066502-0FFE-495B-A6CD-59E74FF4D98D}" type="datetime1">
              <a:rPr lang="en-US" smtClean="0"/>
              <a:t>4/18/2018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="1">
                <a:solidFill>
                  <a:srgbClr val="FFFFFF"/>
                </a:solidFill>
              </a:defRPr>
            </a:lvl1pPr>
            <a:extLst/>
          </a:lstStyle>
          <a:p>
            <a:fld id="{EFCF7631-9BF7-497C-BA83-D0D17F8527E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5F46A-9875-46D6-905D-76A63BBAF0BA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E8DEBB-9834-434F-A987-C5AD21DADDBA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792FB-0158-4D36-9DE1-45EA8DF910C9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E3E0D-56D3-4DB9-BEE2-AF73B88E528B}" type="datetime1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A5D79-822A-4094-A19A-33BE047743E2}" type="datetime1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E0B3D2-8C31-48FF-B77D-C174095EDE38}" type="datetime1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4957E8-8781-4EA2-A258-3A38D9878DE3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54930A-5C03-4881-81DD-F350F463E3A0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5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655AC1-096E-40E9-9E04-ECE01381A418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D16B0-B70D-441B-A177-DD4B9F18B924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2A423-CB5C-4253-AADF-8B34DA32CB68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DBB089-B875-46A4-B5AC-A32B40B06DD7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3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0A7973-5C7B-4074-99EE-313E6EEAD206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7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66C60D-E2B0-499C-AFB9-CEAF0A137170}" type="datetime1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3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18F4CE-FEF8-4B45-AE32-25C00A0CF0EA}" type="datetime1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C0351-F670-4EB0-BB43-800E44CB8B0B}" type="datetime1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3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BBFF5-2C49-43D6-8C95-DA49928C71D5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4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C8A0B3-D20D-4FE5-87F4-DB4989041EE4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2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457200"/>
            <a:ext cx="6248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752600"/>
            <a:ext cx="6248400" cy="437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600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098CA147-9D53-4FAC-8192-6B2E8EB05BA0}" type="datetime1">
              <a:rPr lang="en-US" smtClean="0"/>
              <a:t>4/18/2018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5225"/>
            <a:ext cx="16224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FE8390-1B32-4397-93CC-3FF43BE77B40}" type="datetime1">
              <a:rPr lang="en-US" smtClean="0"/>
              <a:t>4/18/2018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 b="1">
                <a:solidFill>
                  <a:schemeClr val="tx1"/>
                </a:solidFill>
              </a:defRPr>
            </a:lvl1pPr>
            <a:extLst/>
          </a:lstStyle>
          <a:p>
            <a:fld id="{EFCF7631-9BF7-497C-BA83-D0D17F8527E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idabuilding.org/fbc/thecode/2020_Code_Development/2020_Code_Development_Process.htm" TargetMode="External"/><Relationship Id="rId2" Type="http://schemas.openxmlformats.org/officeDocument/2006/relationships/hyperlink" Target="http://media.iccsafe.org/floridareview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chemeClr val="tx1"/>
                </a:solidFill>
                <a:effectLst/>
              </a:rPr>
              <a:t>D</a:t>
            </a:r>
            <a:r>
              <a:rPr lang="en-US" dirty="0">
                <a:solidFill>
                  <a:schemeClr val="tx1"/>
                </a:solidFill>
                <a:effectLst/>
              </a:rPr>
              <a:t>evelopment and </a:t>
            </a:r>
            <a:r>
              <a:rPr lang="en-US" sz="6000" dirty="0">
                <a:solidFill>
                  <a:schemeClr val="tx1"/>
                </a:solidFill>
                <a:effectLst/>
              </a:rPr>
              <a:t>A</a:t>
            </a:r>
            <a:r>
              <a:rPr lang="en-US" dirty="0">
                <a:solidFill>
                  <a:schemeClr val="tx1"/>
                </a:solidFill>
                <a:effectLst/>
              </a:rPr>
              <a:t>doption of the 7</a:t>
            </a:r>
            <a:r>
              <a:rPr lang="en-US" baseline="30000" dirty="0">
                <a:solidFill>
                  <a:schemeClr val="tx1"/>
                </a:solidFill>
                <a:effectLst/>
              </a:rPr>
              <a:t>th</a:t>
            </a:r>
            <a:r>
              <a:rPr lang="en-US" dirty="0">
                <a:solidFill>
                  <a:schemeClr val="tx1"/>
                </a:solidFill>
                <a:effectLst/>
              </a:rPr>
              <a:t> Edition (2020) Florida Building </a:t>
            </a:r>
            <a:r>
              <a:rPr lang="en-US" dirty="0" smtClean="0">
                <a:solidFill>
                  <a:schemeClr val="tx1"/>
                </a:solidFill>
                <a:effectLst/>
              </a:rPr>
              <a:t>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5975866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Building Codes and </a:t>
            </a:r>
            <a:r>
              <a:rPr lang="en-US" sz="2400" b="1" dirty="0" smtClean="0">
                <a:solidFill>
                  <a:schemeClr val="bg1"/>
                </a:solidFill>
              </a:rPr>
              <a:t>Standards</a:t>
            </a:r>
            <a:r>
              <a:rPr lang="en-US" sz="2000" b="1" dirty="0" smtClean="0">
                <a:solidFill>
                  <a:schemeClr val="bg1"/>
                </a:solidFill>
              </a:rPr>
              <a:t> 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Department of Business and Professional Regulation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459111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Commission Meeting February 2018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2244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(</a:t>
            </a:r>
            <a:r>
              <a:rPr lang="en-US" b="1" dirty="0"/>
              <a:t>7)(a)</a:t>
            </a:r>
            <a:r>
              <a:rPr lang="en-US" dirty="0"/>
              <a:t> The commission shall adopt an updated Florida Building Code every 3 years through review of the most </a:t>
            </a:r>
            <a:r>
              <a:rPr lang="en-US" b="1" dirty="0">
                <a:solidFill>
                  <a:srgbClr val="FF0000"/>
                </a:solidFill>
              </a:rPr>
              <a:t>current updates </a:t>
            </a:r>
            <a:r>
              <a:rPr lang="en-US" dirty="0"/>
              <a:t>of the </a:t>
            </a:r>
            <a:r>
              <a:rPr lang="en-US" i="1" dirty="0"/>
              <a:t>International Building Code, the International Fuel Gas Code, International Existing Building Code, the International Mechanical Code, the International Plumbing Code, and the International Residential Code</a:t>
            </a:r>
            <a:r>
              <a:rPr lang="en-US" dirty="0"/>
              <a:t>, all of which are copyrighted and published by the </a:t>
            </a:r>
            <a:r>
              <a:rPr lang="en-US" i="1" dirty="0"/>
              <a:t>International Code Council, and the National Electrical Code</a:t>
            </a:r>
            <a:r>
              <a:rPr lang="en-US" dirty="0"/>
              <a:t>, which is copyrighted and published by the </a:t>
            </a:r>
            <a:r>
              <a:rPr lang="en-US" i="1" dirty="0"/>
              <a:t>National Fire Protection Association</a:t>
            </a:r>
            <a:r>
              <a:rPr lang="en-US" dirty="0"/>
              <a:t>….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553.73 Florida Building Code – Florida Statutes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 smtClean="0"/>
              <a:t>Step 1</a:t>
            </a:r>
            <a:r>
              <a:rPr lang="en-US" b="1" dirty="0" smtClean="0"/>
              <a:t> </a:t>
            </a:r>
            <a:r>
              <a:rPr lang="en-US" dirty="0" smtClean="0"/>
              <a:t>- </a:t>
            </a:r>
            <a:r>
              <a:rPr lang="en-US" sz="2800" dirty="0"/>
              <a:t>Review of the 2018 updates to the International Building Codes (I-Codes</a:t>
            </a:r>
            <a:r>
              <a:rPr lang="en-US" sz="28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 smtClean="0"/>
              <a:t>Step 2 </a:t>
            </a:r>
            <a:r>
              <a:rPr lang="en-US" sz="2800" dirty="0" smtClean="0"/>
              <a:t>– Triennial Code Change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Step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5800" y="4267200"/>
            <a:ext cx="10210800" cy="304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Complete listing of the Code changes to the Updated I-Codes – Posted as of 1/2/2018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u="sng" dirty="0">
                <a:hlinkClick r:id="rId2"/>
              </a:rPr>
              <a:t>Link to the 2018 I-Codes 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hlinkClick r:id="rId2"/>
              </a:rPr>
              <a:t>Link to the 2018 IBC Resource Handbook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hlinkClick r:id="rId3"/>
              </a:rPr>
              <a:t>Link to the 2017 National Electrical </a:t>
            </a:r>
            <a:r>
              <a:rPr lang="en-US" sz="2400" dirty="0" smtClean="0">
                <a:hlinkClick r:id="rId3"/>
              </a:rPr>
              <a:t>Code (NEC) and the 2017 NEC Changes 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Step 1- </a:t>
            </a:r>
            <a:r>
              <a:rPr lang="en-US" sz="2800" dirty="0" smtClean="0">
                <a:effectLst/>
              </a:rPr>
              <a:t>Review </a:t>
            </a:r>
            <a:r>
              <a:rPr lang="en-US" sz="2800" dirty="0">
                <a:effectLst/>
              </a:rPr>
              <a:t>of the 2018 updates to the International Building Codes (I-Codes</a:t>
            </a:r>
            <a:r>
              <a:rPr lang="en-US" sz="2800" dirty="0" smtClean="0">
                <a:effectLst/>
              </a:rPr>
              <a:t>)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38600"/>
            <a:ext cx="6384293" cy="36750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7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2018 Modifications </a:t>
            </a:r>
            <a:r>
              <a:rPr lang="en-US" dirty="0"/>
              <a:t>to the </a:t>
            </a:r>
            <a:r>
              <a:rPr lang="en-US" dirty="0" smtClean="0"/>
              <a:t>I-Codes: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721853"/>
              </p:ext>
            </p:extLst>
          </p:nvPr>
        </p:nvGraphicFramePr>
        <p:xfrm>
          <a:off x="914400" y="1219200"/>
          <a:ext cx="75438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Total number of modifications:  	1271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Number of modifications by TAC: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Fire TAC – 	</a:t>
                      </a:r>
                      <a:r>
                        <a:rPr lang="en-US" sz="2000" dirty="0" smtClean="0"/>
                        <a:t>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334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Structural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275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Roofing TAC – </a:t>
                      </a:r>
                      <a:r>
                        <a:rPr lang="en-US" sz="2000" dirty="0" smtClean="0"/>
                        <a:t>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57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Energy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192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Mechanical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115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Plumbing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201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Special Occupancy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30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Electrical TAC /</a:t>
                      </a:r>
                      <a:r>
                        <a:rPr lang="en-US" sz="1200" b="1" dirty="0" smtClean="0"/>
                        <a:t>Swimming Pool </a:t>
                      </a:r>
                      <a:r>
                        <a:rPr lang="en-US" sz="1400" b="1" dirty="0" smtClean="0"/>
                        <a:t>TAC</a:t>
                      </a:r>
                      <a:r>
                        <a:rPr lang="en-US" sz="2000" b="1" dirty="0" smtClean="0"/>
                        <a:t>-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20 </a:t>
                      </a:r>
                      <a:r>
                        <a:rPr lang="en-US" sz="1100" b="1" dirty="0" smtClean="0"/>
                        <a:t>Swimming</a:t>
                      </a:r>
                      <a:r>
                        <a:rPr lang="en-US" sz="1100" b="1" baseline="0" dirty="0" smtClean="0"/>
                        <a:t> Pool -</a:t>
                      </a:r>
                      <a:r>
                        <a:rPr lang="en-US" sz="2000" b="1" dirty="0" smtClean="0"/>
                        <a:t>103 </a:t>
                      </a:r>
                      <a:r>
                        <a:rPr lang="en-US" sz="1100" b="1" dirty="0" smtClean="0"/>
                        <a:t>Electrical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1400" b="1" i="1" dirty="0" smtClean="0"/>
                        <a:t>(</a:t>
                      </a:r>
                      <a:r>
                        <a:rPr lang="en-US" sz="1100" b="1" i="1" dirty="0" smtClean="0"/>
                        <a:t>majority of the changes are IRC electrical provisions</a:t>
                      </a:r>
                      <a:r>
                        <a:rPr lang="en-US" sz="1400" b="1" i="1" dirty="0" smtClean="0"/>
                        <a:t>)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Code Admin TAC-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56</a:t>
                      </a:r>
                    </a:p>
                    <a:p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144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b="1" dirty="0"/>
              <a:t>Develop tracking charts and detail reports:</a:t>
            </a:r>
            <a:endParaRPr lang="en-US" sz="2000" dirty="0"/>
          </a:p>
          <a:p>
            <a:r>
              <a:rPr lang="en-US" sz="2000" b="1" u="sng" dirty="0" smtClean="0"/>
              <a:t>Approach</a:t>
            </a:r>
            <a:r>
              <a:rPr lang="en-US" sz="2000" b="1" u="sng" dirty="0"/>
              <a:t>: </a:t>
            </a:r>
            <a:r>
              <a:rPr lang="en-US" sz="2000" dirty="0"/>
              <a:t>	Staff will develop tracking charts for use by </a:t>
            </a:r>
            <a:r>
              <a:rPr lang="en-US" sz="2000" dirty="0" smtClean="0"/>
              <a:t>the </a:t>
            </a:r>
            <a:r>
              <a:rPr lang="en-US" sz="2000" dirty="0"/>
              <a:t>TACs to review the I-Code changes.  </a:t>
            </a:r>
            <a:endParaRPr lang="en-US" sz="2000" dirty="0" smtClean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2000" b="1" dirty="0" smtClean="0"/>
              <a:t>The </a:t>
            </a:r>
            <a:r>
              <a:rPr lang="en-US" sz="2000" b="1" dirty="0"/>
              <a:t>tracking charts </a:t>
            </a:r>
            <a:r>
              <a:rPr lang="en-US" sz="2000" b="1" dirty="0" smtClean="0"/>
              <a:t>will </a:t>
            </a:r>
            <a:r>
              <a:rPr lang="en-US" sz="2000" b="1" dirty="0"/>
              <a:t>provide for the following: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Code change number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Code section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Change summary between the 2015 I-Codes and the 2018 I-Codes including statement of “Cost impact”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Change summary between the 2017 FBC and 2018 I-Codes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Staff comment including whether the I-Code change overlapping an existing Florida specific change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 smtClean="0"/>
              <a:t>Hyperlink </a:t>
            </a:r>
            <a:r>
              <a:rPr lang="en-US" sz="2100" dirty="0"/>
              <a:t>modification number to the code change monographs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Proposed Scope of Work –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Continue to use the definition for “conflict” as the basis for correlation with the FFPC.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Conflict means a construction specification such as a dimension in one code that would prevent compliance with the other code   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National Electrical Code – </a:t>
            </a:r>
            <a:r>
              <a:rPr lang="en-US" b="1" dirty="0" smtClean="0"/>
              <a:t>2017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</a:t>
            </a:r>
            <a:r>
              <a:rPr lang="en-US" dirty="0" smtClean="0"/>
              <a:t>reat </a:t>
            </a:r>
            <a:r>
              <a:rPr lang="en-US" dirty="0"/>
              <a:t>as reference standard update</a:t>
            </a:r>
            <a:r>
              <a:rPr lang="en-US" dirty="0" smtClean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b="1" dirty="0" smtClean="0"/>
              <a:t>FFPC-</a:t>
            </a:r>
            <a:r>
              <a:rPr lang="en-US" b="1" dirty="0" smtClean="0"/>
              <a:t> </a:t>
            </a:r>
            <a:r>
              <a:rPr lang="en-US" dirty="0" smtClean="0"/>
              <a:t>consistence </a:t>
            </a:r>
            <a:r>
              <a:rPr lang="en-US" dirty="0"/>
              <a:t>with the future </a:t>
            </a:r>
            <a:r>
              <a:rPr lang="en-US" dirty="0" smtClean="0"/>
              <a:t>update </a:t>
            </a:r>
            <a:r>
              <a:rPr lang="en-US" dirty="0"/>
              <a:t>to the </a:t>
            </a:r>
            <a:r>
              <a:rPr lang="en-US" dirty="0" smtClean="0"/>
              <a:t>FFPC which treats the NEC as a reference standard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b="1" dirty="0" smtClean="0"/>
              <a:t>FBC-</a:t>
            </a:r>
            <a:r>
              <a:rPr lang="en-US" sz="2400" dirty="0" smtClean="0"/>
              <a:t> </a:t>
            </a:r>
            <a:r>
              <a:rPr lang="en-US" dirty="0" smtClean="0"/>
              <a:t>Consistence with the FBC treatment of the NEC as a reference standard (see </a:t>
            </a:r>
            <a:r>
              <a:rPr lang="en-US" dirty="0"/>
              <a:t>section </a:t>
            </a:r>
            <a:r>
              <a:rPr lang="en-US" dirty="0" smtClean="0"/>
              <a:t>2701 and </a:t>
            </a:r>
            <a:r>
              <a:rPr lang="en-US" dirty="0"/>
              <a:t>Chapter 35 </a:t>
            </a:r>
            <a:r>
              <a:rPr lang="en-US" dirty="0" smtClean="0"/>
              <a:t>of the FBC, Building)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i="1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i="1" dirty="0" smtClean="0"/>
              <a:t>Note: The 2017 Changes to the NEC are available for review from the link above.  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Fire correlation between the FFPC and FBC (Florida Law)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6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b="1" dirty="0" smtClean="0"/>
              <a:t>Codes/Provisions Subject to this process: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The 2017 Florida Building Code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2018 Changes to the I-Code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Overlapping provisions (I-Code Changes overlapping an existing Florida specific change)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Changes to the NEC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Others as deemed necessary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Step 2 – Triennial Code Change </a:t>
            </a:r>
            <a:r>
              <a:rPr lang="en-US" sz="4400" dirty="0" smtClean="0"/>
              <a:t>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5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irrored buildings design template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302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Mirrored buildings design template</vt:lpstr>
      <vt:lpstr>Concourse</vt:lpstr>
      <vt:lpstr>Development and Adoption of the 7th Edition (2020) Florida Building Code</vt:lpstr>
      <vt:lpstr>553.73 Florida Building Code – Florida Statutes </vt:lpstr>
      <vt:lpstr>Two Step Process</vt:lpstr>
      <vt:lpstr>Step 1- Review of the 2018 updates to the International Building Codes (I-Codes)</vt:lpstr>
      <vt:lpstr>2018 Modifications to the I-Codes:</vt:lpstr>
      <vt:lpstr>Proposed Scope of Work – </vt:lpstr>
      <vt:lpstr>Fire correlation between the FFPC and FBC (Florida Law)</vt:lpstr>
      <vt:lpstr>Step 2 – Triennial Code Change Process</vt:lpstr>
    </vt:vector>
  </TitlesOfParts>
  <Company>Department of Business and Professional Regulation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Bigelow, Joe</dc:creator>
  <cp:lastModifiedBy>Madani, Mo</cp:lastModifiedBy>
  <cp:revision>23</cp:revision>
  <cp:lastPrinted>2018-02-05T19:22:24Z</cp:lastPrinted>
  <dcterms:created xsi:type="dcterms:W3CDTF">2018-02-01T16:47:44Z</dcterms:created>
  <dcterms:modified xsi:type="dcterms:W3CDTF">2018-04-18T13:46:33Z</dcterms:modified>
</cp:coreProperties>
</file>